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80" r:id="rId3"/>
    <p:sldId id="296" r:id="rId4"/>
    <p:sldId id="281" r:id="rId5"/>
    <p:sldId id="265" r:id="rId6"/>
    <p:sldId id="289" r:id="rId7"/>
    <p:sldId id="270" r:id="rId8"/>
    <p:sldId id="272" r:id="rId9"/>
    <p:sldId id="273" r:id="rId10"/>
    <p:sldId id="274" r:id="rId11"/>
    <p:sldId id="271" r:id="rId12"/>
    <p:sldId id="284" r:id="rId13"/>
    <p:sldId id="275" r:id="rId14"/>
    <p:sldId id="285" r:id="rId15"/>
    <p:sldId id="287" r:id="rId16"/>
    <p:sldId id="290" r:id="rId17"/>
    <p:sldId id="291" r:id="rId18"/>
    <p:sldId id="292" r:id="rId19"/>
    <p:sldId id="288" r:id="rId20"/>
    <p:sldId id="293" r:id="rId21"/>
    <p:sldId id="295" r:id="rId22"/>
    <p:sldId id="294" r:id="rId23"/>
    <p:sldId id="28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85" d="100"/>
          <a:sy n="85" d="100"/>
        </p:scale>
        <p:origin x="155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2FCCC-F49B-4EEC-90A6-A360588B0EEB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7E21F2-916E-4407-8EA3-3600E340D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71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540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4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23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E21F2-916E-4407-8EA3-3600E340D012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133A2-E1E2-4A84-9F77-446D1F8B94F1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17B9E-CC8B-4971-8B54-4CCE54AD99C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Frames and 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 32, Fall 2020</a:t>
            </a:r>
          </a:p>
          <a:p>
            <a:r>
              <a:rPr lang="en-US" dirty="0"/>
              <a:t>Discussion Section #8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Data Frames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371600"/>
            <a:ext cx="883919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#Step 2: Tell R the matrix is really a data frame!</a:t>
            </a: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data.frame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(temps)</a:t>
            </a: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#Step 3: Make Names for the columns and rows </a:t>
            </a: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rownames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 = c("8/24","8/23","8/22","8/21","8/20")</a:t>
            </a: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colnames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 = c("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Merced","SF","LA”,"Vegas","Seattle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print(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 </a:t>
            </a: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br>
              <a:rPr lang="en-US" sz="2000" dirty="0">
                <a:latin typeface="Courier New" pitchFamily="49" charset="0"/>
                <a:cs typeface="Courier New" pitchFamily="49" charset="0"/>
              </a:rPr>
            </a:br>
            <a:r>
              <a:rPr lang="en-US" sz="2000" dirty="0">
                <a:latin typeface="Courier New" pitchFamily="49" charset="0"/>
                <a:cs typeface="Courier New" pitchFamily="49" charset="0"/>
              </a:rPr>
              <a:t>     Merced SF LA Vegas Seattle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8/24    102 71 82   112      82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8/23     99 85 83   110      78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8/22     94 67 79   108      71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8/21     91 68 79   104      84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8/20     91 68 79   104      82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758" y="1219200"/>
            <a:ext cx="9033242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#Step 1: Create the columns (give them names)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Merced  = c(102,99,94,91,91)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SF      = c(71,85,67,68,68)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LA      = c(82,83,79,79,79)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Vegas   = c(112,110,108,104,104)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Seattle = c(82,78,71,84,82)</a:t>
            </a:r>
          </a:p>
          <a:p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#Step 2: Create the data frame</a:t>
            </a:r>
          </a:p>
          <a:p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    = 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data.frame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Merced,SF,LA,Vegas,Seattle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#Step 3: Name the rows</a:t>
            </a:r>
          </a:p>
          <a:p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rownames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 =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  c("8/24","8/23","8/22","8/21","8/20")</a:t>
            </a:r>
          </a:p>
          <a:p>
            <a:endParaRPr lang="en-US" sz="24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print(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 #&lt;- Prints the same data frame!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5267F1-6B2E-054C-A398-177AB4BFF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642" y="76200"/>
            <a:ext cx="9109442" cy="1096962"/>
          </a:xfrm>
        </p:spPr>
        <p:txBody>
          <a:bodyPr>
            <a:noAutofit/>
          </a:bodyPr>
          <a:lstStyle/>
          <a:p>
            <a:r>
              <a:rPr lang="en-US" sz="3200" dirty="0"/>
              <a:t>Example 2:</a:t>
            </a:r>
            <a:br>
              <a:rPr lang="en-US" sz="3200" dirty="0"/>
            </a:br>
            <a:r>
              <a:rPr lang="en-US" sz="3200" dirty="0"/>
              <a:t>Directly Create Data Frame with Named Columns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dirty="0"/>
              <a:t>It is also possible to read in a data frame from files. Here we use a “CSV” = Comma Separated File.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header=TRUE indicates the first row has the names of the columns.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6605" y="3028890"/>
            <a:ext cx="8956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&gt;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tdat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read.csv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(file="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temps.csv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", header=TRUE,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sep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=",")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359C8D-F2A1-0546-9BC4-2F48E47E9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642" y="76200"/>
            <a:ext cx="9109442" cy="1096962"/>
          </a:xfrm>
        </p:spPr>
        <p:txBody>
          <a:bodyPr>
            <a:noAutofit/>
          </a:bodyPr>
          <a:lstStyle/>
          <a:p>
            <a:r>
              <a:rPr lang="en-US" sz="3200" dirty="0"/>
              <a:t>Example 3:</a:t>
            </a:r>
            <a:br>
              <a:rPr lang="en-US" sz="3200" dirty="0"/>
            </a:br>
            <a:r>
              <a:rPr lang="en-US" sz="3200" dirty="0"/>
              <a:t>Read in data frame from file (CSV)</a:t>
            </a:r>
          </a:p>
        </p:txBody>
      </p:sp>
    </p:spTree>
    <p:extLst>
      <p:ext uri="{BB962C8B-B14F-4D97-AF65-F5344CB8AC3E}">
        <p14:creationId xmlns:p14="http://schemas.microsoft.com/office/powerpoint/2010/main" val="2501014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/>
              <a:t>R: Data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r>
              <a:rPr lang="en-US" sz="2800" dirty="0"/>
              <a:t>Why are data frames neat? You can address data frames using the labels. Instead of saying “column1” you can say “</a:t>
            </a:r>
            <a:r>
              <a:rPr lang="en-US" sz="2800" dirty="0" err="1"/>
              <a:t>merced</a:t>
            </a:r>
            <a:r>
              <a:rPr lang="en-US" sz="2800" dirty="0"/>
              <a:t>”.</a:t>
            </a:r>
          </a:p>
          <a:p>
            <a:r>
              <a:rPr lang="en-US" sz="2800" dirty="0"/>
              <a:t>For example: To compute the mean temperature for each city, we can run the following: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3581400"/>
            <a:ext cx="38715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&gt; mean(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tdat$Merced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&gt; mean(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tdat$SF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&gt; mean(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tdat$LA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&gt; mean(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tdat$Vegas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&gt; mean(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tdat$Seattle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sz="2400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/>
              <a:t>R: Box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/>
          <a:p>
            <a:r>
              <a:rPr lang="en-US" sz="2400" dirty="0"/>
              <a:t>You can also plot data for each city as a Box Plot by accessing the columns</a:t>
            </a:r>
          </a:p>
          <a:p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C06AD-1178-FE4C-A4CC-79DAE687E506}"/>
              </a:ext>
            </a:extLst>
          </p:cNvPr>
          <p:cNvSpPr/>
          <p:nvPr/>
        </p:nvSpPr>
        <p:spPr>
          <a:xfrm>
            <a:off x="457201" y="5664498"/>
            <a:ext cx="82295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boxplot(</a:t>
            </a:r>
            <a:r>
              <a:rPr lang="en-US" dirty="0" err="1">
                <a:latin typeface="Courier" pitchFamily="2" charset="0"/>
              </a:rPr>
              <a:t>tdat$Merced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tdat$LA</a:t>
            </a:r>
            <a:r>
              <a:rPr lang="en-US" dirty="0">
                <a:latin typeface="Courier" pitchFamily="2" charset="0"/>
              </a:rPr>
              <a:t>, main = "Temperature in Different Cities", names=c("</a:t>
            </a:r>
            <a:r>
              <a:rPr lang="en-US" dirty="0" err="1">
                <a:latin typeface="Courier" pitchFamily="2" charset="0"/>
              </a:rPr>
              <a:t>Merced","LA</a:t>
            </a:r>
            <a:r>
              <a:rPr lang="en-US" dirty="0">
                <a:latin typeface="Courier" pitchFamily="2" charset="0"/>
              </a:rPr>
              <a:t>"), col = c(”</a:t>
            </a:r>
            <a:r>
              <a:rPr lang="en-US" err="1">
                <a:latin typeface="Courier" pitchFamily="2" charset="0"/>
              </a:rPr>
              <a:t>red</a:t>
            </a:r>
            <a:r>
              <a:rPr lang="en-US">
                <a:latin typeface="Courier" pitchFamily="2" charset="0"/>
              </a:rPr>
              <a:t>",”blue"),</a:t>
            </a:r>
            <a:r>
              <a:rPr lang="en-US" dirty="0" err="1">
                <a:latin typeface="Courier" pitchFamily="2" charset="0"/>
              </a:rPr>
              <a:t>ylab</a:t>
            </a:r>
            <a:r>
              <a:rPr lang="en-US" dirty="0">
                <a:latin typeface="Courier" pitchFamily="2" charset="0"/>
              </a:rPr>
              <a:t>="Temperature")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AE070-DF3B-DE49-BE71-8170AC3B2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251" y="1790700"/>
            <a:ext cx="4994349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00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92687"/>
          </a:xfrm>
        </p:spPr>
        <p:txBody>
          <a:bodyPr>
            <a:normAutofit fontScale="90000"/>
          </a:bodyPr>
          <a:lstStyle/>
          <a:p>
            <a:r>
              <a:rPr lang="en-US" dirty="0"/>
              <a:t>R: Time Series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0C06AD-1178-FE4C-A4CC-79DAE687E506}"/>
              </a:ext>
            </a:extLst>
          </p:cNvPr>
          <p:cNvSpPr/>
          <p:nvPr/>
        </p:nvSpPr>
        <p:spPr>
          <a:xfrm>
            <a:off x="152400" y="867325"/>
            <a:ext cx="8839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#Plot a Time Series:</a:t>
            </a:r>
          </a:p>
          <a:p>
            <a:r>
              <a:rPr lang="en-US" dirty="0">
                <a:latin typeface="Courier" pitchFamily="2" charset="0"/>
              </a:rPr>
              <a:t>plot(rev(</a:t>
            </a:r>
            <a:r>
              <a:rPr lang="en-US" dirty="0" err="1">
                <a:latin typeface="Courier" pitchFamily="2" charset="0"/>
              </a:rPr>
              <a:t>tdat$Merced</a:t>
            </a:r>
            <a:r>
              <a:rPr lang="en-US" dirty="0">
                <a:latin typeface="Courier" pitchFamily="2" charset="0"/>
              </a:rPr>
              <a:t>), col="red", type="b",</a:t>
            </a:r>
          </a:p>
          <a:p>
            <a:r>
              <a:rPr lang="en-US" dirty="0">
                <a:latin typeface="Courier" pitchFamily="2" charset="0"/>
              </a:rPr>
              <a:t>     main = "Temperature in Different Cities",</a:t>
            </a:r>
            <a:r>
              <a:rPr lang="en-US" dirty="0" err="1">
                <a:latin typeface="Courier" pitchFamily="2" charset="0"/>
              </a:rPr>
              <a:t>ylim</a:t>
            </a:r>
            <a:r>
              <a:rPr lang="en-US" dirty="0">
                <a:latin typeface="Courier" pitchFamily="2" charset="0"/>
              </a:rPr>
              <a:t>=c(60,102),</a:t>
            </a:r>
          </a:p>
          <a:p>
            <a:r>
              <a:rPr lang="en-US" dirty="0">
                <a:latin typeface="Courier" pitchFamily="2" charset="0"/>
              </a:rPr>
              <a:t>     </a:t>
            </a:r>
            <a:r>
              <a:rPr lang="en-US" dirty="0" err="1">
                <a:latin typeface="Courier" pitchFamily="2" charset="0"/>
              </a:rPr>
              <a:t>xlab</a:t>
            </a:r>
            <a:r>
              <a:rPr lang="en-US" dirty="0">
                <a:latin typeface="Courier" pitchFamily="2" charset="0"/>
              </a:rPr>
              <a:t>="Dates",</a:t>
            </a:r>
            <a:r>
              <a:rPr lang="en-US" dirty="0" err="1">
                <a:latin typeface="Courier" pitchFamily="2" charset="0"/>
              </a:rPr>
              <a:t>ylab</a:t>
            </a:r>
            <a:r>
              <a:rPr lang="en-US" dirty="0">
                <a:latin typeface="Courier" pitchFamily="2" charset="0"/>
              </a:rPr>
              <a:t>="Temperature",</a:t>
            </a:r>
            <a:r>
              <a:rPr lang="en-US" dirty="0" err="1">
                <a:latin typeface="Courier" pitchFamily="2" charset="0"/>
              </a:rPr>
              <a:t>xaxt</a:t>
            </a:r>
            <a:r>
              <a:rPr lang="en-US" dirty="0">
                <a:latin typeface="Courier" pitchFamily="2" charset="0"/>
              </a:rPr>
              <a:t>=‘n’)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lines(rev(</a:t>
            </a:r>
            <a:r>
              <a:rPr lang="en-US" dirty="0" err="1">
                <a:latin typeface="Courier" pitchFamily="2" charset="0"/>
              </a:rPr>
              <a:t>tdat$LA</a:t>
            </a:r>
            <a:r>
              <a:rPr lang="en-US" dirty="0">
                <a:latin typeface="Courier" pitchFamily="2" charset="0"/>
              </a:rPr>
              <a:t>),col="blue", type="b")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axis(1, at=1:5, labels=rev(</a:t>
            </a:r>
            <a:r>
              <a:rPr lang="en-US" dirty="0" err="1">
                <a:latin typeface="Courier" pitchFamily="2" charset="0"/>
              </a:rPr>
              <a:t>tdat$X</a:t>
            </a:r>
            <a:r>
              <a:rPr lang="en-US" dirty="0">
                <a:latin typeface="Courier" pitchFamily="2" charset="0"/>
              </a:rPr>
              <a:t>))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legend(1,70, legend=c("Merced", "Los Angeles"), </a:t>
            </a:r>
          </a:p>
          <a:p>
            <a:r>
              <a:rPr lang="en-US" dirty="0">
                <a:latin typeface="Courier" pitchFamily="2" charset="0"/>
              </a:rPr>
              <a:t>     col=c("red", "blue"), </a:t>
            </a:r>
            <a:r>
              <a:rPr lang="en-US" dirty="0" err="1">
                <a:latin typeface="Courier" pitchFamily="2" charset="0"/>
              </a:rPr>
              <a:t>lty</a:t>
            </a:r>
            <a:r>
              <a:rPr lang="en-US" dirty="0">
                <a:latin typeface="Courier" pitchFamily="2" charset="0"/>
              </a:rPr>
              <a:t>=1:1)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FA20D7-EA70-BD4A-8B2B-1465CA0B24B8}"/>
              </a:ext>
            </a:extLst>
          </p:cNvPr>
          <p:cNvSpPr txBox="1"/>
          <p:nvPr/>
        </p:nvSpPr>
        <p:spPr>
          <a:xfrm>
            <a:off x="457200" y="44958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We had to reverse the dates (we 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rev</a:t>
            </a:r>
            <a:r>
              <a:rPr lang="en-US" dirty="0"/>
              <a:t>) in these plots because the order in the rows has the last date first!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021144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E1960E-E2B0-0744-AC35-A6DC3E6BC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95400"/>
            <a:ext cx="6096000" cy="51290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51D6E7-05EA-5B44-88B3-59D7EC64D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92687"/>
          </a:xfrm>
        </p:spPr>
        <p:txBody>
          <a:bodyPr>
            <a:normAutofit fontScale="90000"/>
          </a:bodyPr>
          <a:lstStyle/>
          <a:p>
            <a:r>
              <a:rPr lang="en-US" dirty="0"/>
              <a:t>R: Time Series</a:t>
            </a:r>
          </a:p>
        </p:txBody>
      </p:sp>
    </p:spTree>
    <p:extLst>
      <p:ext uri="{BB962C8B-B14F-4D97-AF65-F5344CB8AC3E}">
        <p14:creationId xmlns:p14="http://schemas.microsoft.com/office/powerpoint/2010/main" val="4103353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4474-6912-ED43-BB66-A4A58A6D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Histograms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7CABFD-1F24-024C-8B01-DF3BAFF43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295400"/>
            <a:ext cx="7086600" cy="513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811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F2B8-87F0-824A-8122-0D4B1A13C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Lab #8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6284A-CDEA-0F41-858F-A30796B94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You will need to make figures for at least 2 of the following 3 different data sets: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College.csv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 </a:t>
            </a:r>
            <a:r>
              <a:rPr lang="en-US" dirty="0" err="1"/>
              <a:t>CollegePresidential</a:t>
            </a:r>
            <a:r>
              <a:rPr lang="en-US" dirty="0"/>
              <a:t> Data (2008, 2012, 2016)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movies.csv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will receive a file Lab08.R that loads all these data in. There are also a few more commands in R that you’ll find interesting.</a:t>
            </a:r>
          </a:p>
        </p:txBody>
      </p:sp>
    </p:spTree>
    <p:extLst>
      <p:ext uri="{BB962C8B-B14F-4D97-AF65-F5344CB8AC3E}">
        <p14:creationId xmlns:p14="http://schemas.microsoft.com/office/powerpoint/2010/main" val="838925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8C2CA-D8DD-EE48-9C6E-B5D959AF3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Subset ONLY Certain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52748-B951-6348-A201-9664D312E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229600" cy="11430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can subset your data frames to consider only particular values: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2C9E01-6FFC-6A41-A208-6C3A03BC0AFF}"/>
              </a:ext>
            </a:extLst>
          </p:cNvPr>
          <p:cNvSpPr/>
          <p:nvPr/>
        </p:nvSpPr>
        <p:spPr>
          <a:xfrm>
            <a:off x="0" y="2413337"/>
            <a:ext cx="9067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College Data #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college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(file="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College.csv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 header=TRUE,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=",")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colnames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(college))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#Separately consider Private and Public Colleges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private = college[which(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college$Private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=="Yes"),]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public  = college[which(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college$Private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=="No"),]</a:t>
            </a:r>
          </a:p>
        </p:txBody>
      </p:sp>
    </p:spTree>
    <p:extLst>
      <p:ext uri="{BB962C8B-B14F-4D97-AF65-F5344CB8AC3E}">
        <p14:creationId xmlns:p14="http://schemas.microsoft.com/office/powerpoint/2010/main" val="844331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Section #8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Today you are going to read/analyze files in R.</a:t>
            </a:r>
          </a:p>
          <a:p>
            <a:r>
              <a:rPr lang="en-US" dirty="0"/>
              <a:t>You will use a data frame object. This object is one of the reasons R became a standard tool for data analysis.</a:t>
            </a:r>
          </a:p>
        </p:txBody>
      </p:sp>
    </p:spTree>
    <p:extLst>
      <p:ext uri="{BB962C8B-B14F-4D97-AF65-F5344CB8AC3E}">
        <p14:creationId xmlns:p14="http://schemas.microsoft.com/office/powerpoint/2010/main" val="3405133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13828-4332-1B4C-A790-A3D944125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/>
              <a:t>Case Study: Private vs Public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2588F6-1D1E-AA41-B44C-CA8D16107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864035"/>
            <a:ext cx="5886450" cy="59939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05FCDE-B755-5941-BFF1-7E51B7648E38}"/>
              </a:ext>
            </a:extLst>
          </p:cNvPr>
          <p:cNvSpPr/>
          <p:nvPr/>
        </p:nvSpPr>
        <p:spPr>
          <a:xfrm>
            <a:off x="5715000" y="2115923"/>
            <a:ext cx="3048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Wow, this let’s us plot the difference in the Student to Faculty Ratio between private and public colleges.</a:t>
            </a:r>
          </a:p>
        </p:txBody>
      </p:sp>
    </p:spTree>
    <p:extLst>
      <p:ext uri="{BB962C8B-B14F-4D97-AF65-F5344CB8AC3E}">
        <p14:creationId xmlns:p14="http://schemas.microsoft.com/office/powerpoint/2010/main" val="4106377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8C2CA-D8DD-EE48-9C6E-B5D959AF3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Subset ONLY Certain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52748-B951-6348-A201-9664D312E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229600" cy="11430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can subset your data frames to consider only particular values: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2C9E01-6FFC-6A41-A208-6C3A03BC0AFF}"/>
              </a:ext>
            </a:extLst>
          </p:cNvPr>
          <p:cNvSpPr/>
          <p:nvPr/>
        </p:nvSpPr>
        <p:spPr>
          <a:xfrm>
            <a:off x="0" y="2413337"/>
            <a:ext cx="9067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Presidential Data #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votes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(file="US_County_Level_Presidential_Results_2008-2012-2016.csv", header=TRUE,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=",")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colnames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(votes))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#Pick only California Counties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 = votes[which(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votes$state_abbr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=="CA"),]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#Plot the Democrat Percentage by County in 2008 compares to 2016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plot(CA$dem_2008/CA$total_2008,CA$dem_2016/CA$total_2016,main = "Percent Democrat in 2008",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ylab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="Percent Democrat in 2016",xlim=c(0,1),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ylim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=c(0,1))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03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1EA5-D64F-D946-A532-24984663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Votes in Different Years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F79E28-D527-F545-A95F-CC8D8C836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5797550" cy="51756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A9241F-9F77-7E44-A207-BC756E778156}"/>
              </a:ext>
            </a:extLst>
          </p:cNvPr>
          <p:cNvSpPr/>
          <p:nvPr/>
        </p:nvSpPr>
        <p:spPr>
          <a:xfrm>
            <a:off x="5715000" y="2115923"/>
            <a:ext cx="3048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 are plotting the % Democrat in 2008 and 2016 for all the counties in California. </a:t>
            </a:r>
          </a:p>
          <a:p>
            <a:endParaRPr lang="en-US" sz="2400" dirty="0"/>
          </a:p>
          <a:p>
            <a:r>
              <a:rPr lang="en-US" sz="2400"/>
              <a:t>Merced County is the red dot.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76972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/>
              <a:t>Lab #8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267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For each of the three of the data sets the instructor provided. </a:t>
            </a:r>
          </a:p>
          <a:p>
            <a:pPr lvl="1"/>
            <a:r>
              <a:rPr lang="en-US" dirty="0"/>
              <a:t>Make two plots you’ve made (you cannot use the sample plots as your plot in </a:t>
            </a:r>
            <a:r>
              <a:rPr lang="en-US"/>
              <a:t>your submission)</a:t>
            </a:r>
            <a:endParaRPr lang="en-US" dirty="0"/>
          </a:p>
          <a:p>
            <a:pPr lvl="1"/>
            <a:r>
              <a:rPr lang="en-US" dirty="0"/>
              <a:t>Describe the results you’ve seen</a:t>
            </a:r>
          </a:p>
          <a:p>
            <a:r>
              <a:rPr lang="en-US" dirty="0"/>
              <a:t>If you want, you can substitute </a:t>
            </a:r>
            <a:r>
              <a:rPr lang="en-US" b="1" dirty="0"/>
              <a:t>one </a:t>
            </a:r>
            <a:r>
              <a:rPr lang="en-US" dirty="0"/>
              <a:t>data set of your choosing for </a:t>
            </a:r>
            <a:r>
              <a:rPr lang="en-US" b="1" dirty="0"/>
              <a:t>one </a:t>
            </a:r>
            <a:r>
              <a:rPr lang="en-US" dirty="0"/>
              <a:t>of the instructor data sets.</a:t>
            </a:r>
          </a:p>
          <a:p>
            <a:r>
              <a:rPr lang="en-US" dirty="0"/>
              <a:t>Read Lab08.pdf for more details/guidance.</a:t>
            </a:r>
          </a:p>
        </p:txBody>
      </p:sp>
      <p:sp>
        <p:nvSpPr>
          <p:cNvPr id="4" name="Rectangle 3"/>
          <p:cNvSpPr/>
          <p:nvPr/>
        </p:nvSpPr>
        <p:spPr>
          <a:xfrm>
            <a:off x="381000" y="5629255"/>
            <a:ext cx="456407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+mj-lt"/>
                <a:cs typeface="Courier New"/>
              </a:rPr>
              <a:t>R Commands to consider:</a:t>
            </a:r>
          </a:p>
          <a:p>
            <a:r>
              <a:rPr lang="en-US" sz="2800" dirty="0">
                <a:latin typeface="+mj-lt"/>
                <a:cs typeface="Courier New"/>
              </a:rPr>
              <a:t>Histogram, boxplot and plot</a:t>
            </a:r>
          </a:p>
        </p:txBody>
      </p:sp>
    </p:spTree>
    <p:extLst>
      <p:ext uri="{BB962C8B-B14F-4D97-AF65-F5344CB8AC3E}">
        <p14:creationId xmlns:p14="http://schemas.microsoft.com/office/powerpoint/2010/main" val="1968324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1AC07-E09C-C142-89AB-75643BC4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Section #8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FC3B7-87BA-2446-BF04-37FDF7CB7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today, you will work with 2 R scripts and 3 datasets (CSV files). </a:t>
            </a:r>
          </a:p>
          <a:p>
            <a:r>
              <a:rPr lang="en-US" dirty="0"/>
              <a:t>It is important to have all of these in the same directory on your computer and for this directory to be set as the </a:t>
            </a:r>
            <a:r>
              <a:rPr lang="en-US" b="1" dirty="0"/>
              <a:t>working directory.</a:t>
            </a:r>
            <a:endParaRPr lang="en-US" dirty="0"/>
          </a:p>
          <a:p>
            <a:r>
              <a:rPr lang="en-US" dirty="0"/>
              <a:t>You can set the </a:t>
            </a:r>
            <a:r>
              <a:rPr lang="en-US" b="1" dirty="0"/>
              <a:t>working directory </a:t>
            </a:r>
            <a:r>
              <a:rPr lang="en-US" dirty="0"/>
              <a:t>in R by with the “Session menu” (Session -&gt; Set Working Directory)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240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Programming Environment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Most people use an integrated programming environment (IDE) for R that lets you interact with:</a:t>
            </a:r>
          </a:p>
          <a:p>
            <a:pPr lvl="1"/>
            <a:r>
              <a:rPr lang="en-US" b="1" dirty="0"/>
              <a:t>The console: </a:t>
            </a:r>
            <a:r>
              <a:rPr lang="en-US" dirty="0"/>
              <a:t>where you tell the computer which R programs/files or commands to run</a:t>
            </a:r>
          </a:p>
          <a:p>
            <a:pPr lvl="1"/>
            <a:r>
              <a:rPr lang="en-US" b="1" dirty="0"/>
              <a:t>R Source Code/Files: </a:t>
            </a:r>
            <a:r>
              <a:rPr lang="en-US" dirty="0"/>
              <a:t>open/edit any R code you have written. (Typically you write R code in files with a .R suffix.)</a:t>
            </a:r>
          </a:p>
          <a:p>
            <a:pPr lvl="1"/>
            <a:r>
              <a:rPr lang="en-US" b="1" dirty="0"/>
              <a:t>Program output: </a:t>
            </a:r>
            <a:r>
              <a:rPr lang="en-US" dirty="0"/>
              <a:t>Figures/charts you produce </a:t>
            </a:r>
          </a:p>
          <a:p>
            <a:endParaRPr lang="en-US" dirty="0"/>
          </a:p>
          <a:p>
            <a:r>
              <a:rPr lang="en-US" dirty="0"/>
              <a:t>Prof Sindi uses and recommends </a:t>
            </a:r>
            <a:r>
              <a:rPr lang="en-US" dirty="0" err="1"/>
              <a:t>RStudio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https://www.rstudio.com/</a:t>
            </a:r>
            <a:r>
              <a:rPr lang="en-US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70179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/>
              <a:t>R: Basic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>
            <a:noAutofit/>
          </a:bodyPr>
          <a:lstStyle/>
          <a:p>
            <a:r>
              <a:rPr lang="en-US" sz="2600" dirty="0"/>
              <a:t>Three types you should know about: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Vector:</a:t>
            </a:r>
            <a:br>
              <a:rPr lang="en-US" sz="2600" dirty="0"/>
            </a:br>
            <a:r>
              <a:rPr lang="en-US" sz="2600" dirty="0"/>
              <a:t>Single row or single column of numbers.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Matrix:</a:t>
            </a:r>
            <a:br>
              <a:rPr lang="en-US" sz="2600" dirty="0"/>
            </a:br>
            <a:r>
              <a:rPr lang="en-US" sz="2600" dirty="0"/>
              <a:t>Has “m” rows and “n” columns of numbers.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Data Frame:</a:t>
            </a:r>
            <a:br>
              <a:rPr lang="en-US" sz="2600" dirty="0"/>
            </a:br>
            <a:r>
              <a:rPr lang="en-US" sz="2600" dirty="0"/>
              <a:t>Just like a matrix, except that the rows and columns have </a:t>
            </a:r>
            <a:r>
              <a:rPr lang="en-US" sz="2600" b="1" dirty="0"/>
              <a:t>names (i.e., labels)</a:t>
            </a:r>
            <a:r>
              <a:rPr lang="en-US" sz="2600" dirty="0"/>
              <a:t> and can be accessed using those names.</a:t>
            </a:r>
          </a:p>
          <a:p>
            <a:r>
              <a:rPr lang="en-US" sz="2600" dirty="0"/>
              <a:t>The utility of Data Frames is part of why R is the standard programming language for </a:t>
            </a:r>
            <a:r>
              <a:rPr lang="en-US" sz="2600" dirty="0" err="1"/>
              <a:t>Prob</a:t>
            </a:r>
            <a:r>
              <a:rPr lang="en-US" sz="2600" dirty="0"/>
              <a:t>/Stats.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5162-9D23-B243-8B78-318DAC2AE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Frame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D116A-B8ED-704D-8FD0-154CFDEDA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Broadly, there are two common ways to create a data frame in R.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Make one yourself</a:t>
            </a:r>
          </a:p>
          <a:p>
            <a:pPr marL="514350" indent="-514350">
              <a:buAutoNum type="arabicPeriod"/>
            </a:pPr>
            <a:r>
              <a:rPr lang="en-US" dirty="0"/>
              <a:t>Read in a file (CSV)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go through examples of both types.</a:t>
            </a:r>
          </a:p>
        </p:txBody>
      </p:sp>
    </p:spTree>
    <p:extLst>
      <p:ext uri="{BB962C8B-B14F-4D97-AF65-F5344CB8AC3E}">
        <p14:creationId xmlns:p14="http://schemas.microsoft.com/office/powerpoint/2010/main" val="2982164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1:</a:t>
            </a:r>
            <a:br>
              <a:rPr lang="en-US" dirty="0"/>
            </a:br>
            <a:r>
              <a:rPr lang="en-US" dirty="0"/>
              <a:t>Make a Data Frame with 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Let’s say we gather the high temperatures of 5 cities (Merced, SF, LA, Las Vegas, Seattle) over the first 5 days in August.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3581400"/>
            <a:ext cx="81287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#</a:t>
            </a:r>
            <a:r>
              <a:rPr lang="fr-FR" sz="2400" dirty="0" err="1">
                <a:latin typeface="Courier New" pitchFamily="49" charset="0"/>
                <a:cs typeface="Courier New" pitchFamily="49" charset="0"/>
              </a:rPr>
              <a:t>Step</a:t>
            </a:r>
            <a:r>
              <a:rPr lang="fr-FR" sz="2400" dirty="0">
                <a:latin typeface="Courier New" pitchFamily="49" charset="0"/>
                <a:cs typeface="Courier New" pitchFamily="49" charset="0"/>
              </a:rPr>
              <a:t> 1: Store </a:t>
            </a:r>
            <a:r>
              <a:rPr lang="fr-FR" sz="2400" dirty="0" err="1">
                <a:latin typeface="Courier New" pitchFamily="49" charset="0"/>
                <a:cs typeface="Courier New" pitchFamily="49" charset="0"/>
              </a:rPr>
              <a:t>your</a:t>
            </a:r>
            <a:r>
              <a:rPr lang="fr-FR" sz="2400" dirty="0">
                <a:latin typeface="Courier New" pitchFamily="49" charset="0"/>
                <a:cs typeface="Courier New" pitchFamily="49" charset="0"/>
              </a:rPr>
              <a:t> data in a matrix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 = matrix(0,nrow=5,ncol=5)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temps[,1] = c(102,99,94,91,91)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temps[,2] = c(71,85,67,68,68)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temps[,3] = c(82,83,79,79,79)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temps[,4] = c(112,110,108,104,104)</a:t>
            </a:r>
          </a:p>
          <a:p>
            <a:r>
              <a:rPr lang="fr-FR" sz="2400" dirty="0">
                <a:latin typeface="Courier New" pitchFamily="49" charset="0"/>
                <a:cs typeface="Courier New" pitchFamily="49" charset="0"/>
              </a:rPr>
              <a:t>temps[,5] = c(82,78,71,84,82)</a:t>
            </a:r>
            <a:endParaRPr lang="en-US" sz="2400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Matrices are intuitive and correspond to mathematical objects we learn about in, say, Math 24.</a:t>
            </a:r>
          </a:p>
          <a:p>
            <a:r>
              <a:rPr lang="en-US" dirty="0"/>
              <a:t>However, the rows and columns are not labeled!</a:t>
            </a:r>
          </a:p>
          <a:p>
            <a:r>
              <a:rPr lang="en-US" dirty="0"/>
              <a:t>We have no way of remembering the “meanings” of the rows/columns except by writing down these meanings elsewhere.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data frame is just like a matrix, except the rows/columns can be named.</a:t>
            </a:r>
          </a:p>
          <a:p>
            <a:r>
              <a:rPr lang="en-US" dirty="0"/>
              <a:t>Use “</a:t>
            </a:r>
            <a:r>
              <a:rPr lang="en-US" dirty="0" err="1"/>
              <a:t>data.frame</a:t>
            </a:r>
            <a:r>
              <a:rPr lang="en-US" dirty="0"/>
              <a:t>” to convert matrix to data frame.</a:t>
            </a:r>
          </a:p>
          <a:p>
            <a:r>
              <a:rPr lang="en-US" dirty="0"/>
              <a:t>Use  “</a:t>
            </a:r>
            <a:r>
              <a:rPr lang="en-US" dirty="0" err="1"/>
              <a:t>rownames</a:t>
            </a:r>
            <a:r>
              <a:rPr lang="en-US" dirty="0"/>
              <a:t>” and “</a:t>
            </a:r>
            <a:r>
              <a:rPr lang="en-US" dirty="0" err="1"/>
              <a:t>colnames</a:t>
            </a:r>
            <a:r>
              <a:rPr lang="en-US" dirty="0"/>
              <a:t>” to assign names once you have a data frame.</a:t>
            </a:r>
          </a:p>
          <a:p>
            <a:r>
              <a:rPr lang="en-US" dirty="0"/>
              <a:t>We continue from the previous example on the next slide.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33F9BA-0B75-434A-93C7-233DFB3DE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1:</a:t>
            </a:r>
            <a:br>
              <a:rPr lang="en-US" dirty="0"/>
            </a:br>
            <a:r>
              <a:rPr lang="en-US" dirty="0"/>
              <a:t>Make a Data Frame with Matrices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5128</TotalTime>
  <Words>1602</Words>
  <Application>Microsoft Office PowerPoint</Application>
  <PresentationFormat>On-screen Show (4:3)</PresentationFormat>
  <Paragraphs>169</Paragraphs>
  <Slides>23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Courier</vt:lpstr>
      <vt:lpstr>Arial</vt:lpstr>
      <vt:lpstr>Calibri</vt:lpstr>
      <vt:lpstr>Courier New</vt:lpstr>
      <vt:lpstr>Office Theme</vt:lpstr>
      <vt:lpstr>Data Frames and  Data Visualization</vt:lpstr>
      <vt:lpstr>Discussion Section #8</vt:lpstr>
      <vt:lpstr>Discussion Section #8</vt:lpstr>
      <vt:lpstr>R: Programming Environment </vt:lpstr>
      <vt:lpstr>R: Basic Data Types</vt:lpstr>
      <vt:lpstr>Data Frame Basics</vt:lpstr>
      <vt:lpstr>Example 1: Make a Data Frame with Matrices</vt:lpstr>
      <vt:lpstr>R: Matrices</vt:lpstr>
      <vt:lpstr>Example 1: Make a Data Frame with Matrices</vt:lpstr>
      <vt:lpstr>R: Data Frames</vt:lpstr>
      <vt:lpstr>Example 2: Directly Create Data Frame with Named Columns</vt:lpstr>
      <vt:lpstr>Example 3: Read in data frame from file (CSV)</vt:lpstr>
      <vt:lpstr>R: Data Frames</vt:lpstr>
      <vt:lpstr>R: Box Plots</vt:lpstr>
      <vt:lpstr>R: Time Series</vt:lpstr>
      <vt:lpstr>R: Time Series</vt:lpstr>
      <vt:lpstr>R: Histograms</vt:lpstr>
      <vt:lpstr>For Lab #8</vt:lpstr>
      <vt:lpstr>R: Subset ONLY Certain Entries</vt:lpstr>
      <vt:lpstr>Case Study: Private vs Public</vt:lpstr>
      <vt:lpstr>R: Subset ONLY Certain Entries</vt:lpstr>
      <vt:lpstr>Case Study Votes in Different Years</vt:lpstr>
      <vt:lpstr>Lab #8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Harish S. Bhat</dc:creator>
  <cp:lastModifiedBy>Lihong Zhao</cp:lastModifiedBy>
  <cp:revision>203</cp:revision>
  <dcterms:created xsi:type="dcterms:W3CDTF">2011-08-25T16:29:15Z</dcterms:created>
  <dcterms:modified xsi:type="dcterms:W3CDTF">2020-11-01T21:56:50Z</dcterms:modified>
</cp:coreProperties>
</file>

<file path=docProps/thumbnail.jpeg>
</file>